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46" r:id="rId2"/>
    <p:sldId id="445" r:id="rId3"/>
    <p:sldId id="318" r:id="rId4"/>
    <p:sldId id="462" r:id="rId5"/>
    <p:sldId id="448" r:id="rId6"/>
    <p:sldId id="457" r:id="rId7"/>
    <p:sldId id="458" r:id="rId8"/>
    <p:sldId id="459" r:id="rId9"/>
    <p:sldId id="449" r:id="rId10"/>
    <p:sldId id="454" r:id="rId11"/>
    <p:sldId id="455" r:id="rId12"/>
    <p:sldId id="456" r:id="rId13"/>
    <p:sldId id="460" r:id="rId14"/>
    <p:sldId id="461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>
      <p:cViewPr varScale="1">
        <p:scale>
          <a:sx n="76" d="100"/>
          <a:sy n="76" d="100"/>
        </p:scale>
        <p:origin x="1123" y="67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6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68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144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25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35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090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62D0222-BD0B-48D3-55CB-910105DCD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F27F712-8600-F7C8-6A49-1940247FB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DD4146-5A23-8146-8280-CF1F784C9313}"/>
              </a:ext>
            </a:extLst>
          </p:cNvPr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94B052-EA19-04B2-8166-736E1E621A20}"/>
              </a:ext>
            </a:extLst>
          </p:cNvPr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94926E0-F32A-83DC-5324-592DE3EECE67}"/>
              </a:ext>
            </a:extLst>
          </p:cNvPr>
          <p:cNvSpPr/>
          <p:nvPr/>
        </p:nvSpPr>
        <p:spPr>
          <a:xfrm>
            <a:off x="99060" y="128403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Knowledge Enhanced Multi-intent Transformer Network for Recommendation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C82990-4BEC-4530-C23B-0F54446F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AF2B81E2-D5C6-AF4F-9702-3E2A39D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7696FC-E5AE-ACBE-DEDA-63F5CF0FD8DF}"/>
              </a:ext>
            </a:extLst>
          </p:cNvPr>
          <p:cNvSpPr/>
          <p:nvPr/>
        </p:nvSpPr>
        <p:spPr>
          <a:xfrm>
            <a:off x="464407" y="5246673"/>
            <a:ext cx="1121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WWW-2024)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08FD86-567A-9C80-5C21-A37C760F7DAC}"/>
              </a:ext>
            </a:extLst>
          </p:cNvPr>
          <p:cNvSpPr txBox="1"/>
          <p:nvPr/>
        </p:nvSpPr>
        <p:spPr>
          <a:xfrm>
            <a:off x="7768381" y="6007744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Gan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F37397-5406-CA80-F7EB-C689B4AF3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>
            <a:extLst>
              <a:ext uri="{FF2B5EF4-FFF2-40B4-BE49-F238E27FC236}">
                <a16:creationId xmlns:a16="http://schemas.microsoft.com/office/drawing/2014/main" id="{EC3886A5-3259-2218-44A9-16F81647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>
            <a:extLst>
              <a:ext uri="{FF2B5EF4-FFF2-40B4-BE49-F238E27FC236}">
                <a16:creationId xmlns:a16="http://schemas.microsoft.com/office/drawing/2014/main" id="{55FC9FD0-2C34-302B-9B7E-AB3CDABF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>
            <a:extLst>
              <a:ext uri="{FF2B5EF4-FFF2-40B4-BE49-F238E27FC236}">
                <a16:creationId xmlns:a16="http://schemas.microsoft.com/office/drawing/2014/main" id="{1D1F4F44-DD3C-C9A6-B60A-0BBCC887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36AD05-470D-6D3A-77AF-20F6196D0558}"/>
              </a:ext>
            </a:extLst>
          </p:cNvPr>
          <p:cNvSpPr txBox="1"/>
          <p:nvPr/>
        </p:nvSpPr>
        <p:spPr>
          <a:xfrm>
            <a:off x="7175169" y="5348980"/>
            <a:ext cx="534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https://github.com/CCIIPLab/KGTN.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E2D8959-EC13-3E81-00B1-A71388CAC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918" y="2414241"/>
            <a:ext cx="6748923" cy="27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25EA5C0-956F-085A-0FBF-15FDD4388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87" y="2984253"/>
            <a:ext cx="9144792" cy="34216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F4FC6FE-D108-F52E-AF4B-0388B4C38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232" y="1106611"/>
            <a:ext cx="4107536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B001E98-5B64-EE00-8FCD-0F5859D3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15" y="1563691"/>
            <a:ext cx="4900085" cy="38712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B4DC61-34CA-2A91-4C7C-0FF1B0B7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231" y="2676306"/>
            <a:ext cx="448856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83BEBF-4FEC-0625-FEE5-EBD2F7AC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54217"/>
            <a:ext cx="9861135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B87D24-6A86-D6C7-5F74-DFC9545C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2" y="1438014"/>
            <a:ext cx="4839119" cy="45647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DB324A8-9F38-E954-1CA3-0904222B8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971" y="1954402"/>
            <a:ext cx="4823878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4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B4A9F78-DF18-D43C-7FD4-F08F6F38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339" y="1929646"/>
            <a:ext cx="5027246" cy="14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658BC85-8AAB-1C8E-7EFD-B8BCDC50C484}"/>
              </a:ext>
            </a:extLst>
          </p:cNvPr>
          <p:cNvSpPr/>
          <p:nvPr/>
        </p:nvSpPr>
        <p:spPr>
          <a:xfrm>
            <a:off x="0" y="1016976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5F3875F-267A-893F-937F-01244FDF3C36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D655F86-445C-5ED3-1A58-EFBA6EB7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id="{78CC8799-5D47-F436-E712-8CCB4EF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E8E5E237-29EC-F455-F433-C94AE7FAB99B}"/>
              </a:ext>
            </a:extLst>
          </p:cNvPr>
          <p:cNvSpPr txBox="1"/>
          <p:nvPr/>
        </p:nvSpPr>
        <p:spPr>
          <a:xfrm>
            <a:off x="5437487" y="2284758"/>
            <a:ext cx="3657600" cy="19758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87A6900-3555-39AA-C8DE-15DECE33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00" y="1743940"/>
            <a:ext cx="3554276" cy="53710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696D6D-3852-25D1-87F5-7752C898B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" y="5728026"/>
            <a:ext cx="828000" cy="828000"/>
          </a:xfrm>
          <a:prstGeom prst="rect">
            <a:avLst/>
          </a:prstGeom>
        </p:spPr>
      </p:pic>
      <p:pic>
        <p:nvPicPr>
          <p:cNvPr id="23" name="Picture 8" descr="æ¥çæºå¾å">
            <a:extLst>
              <a:ext uri="{FF2B5EF4-FFF2-40B4-BE49-F238E27FC236}">
                <a16:creationId xmlns:a16="http://schemas.microsoft.com/office/drawing/2014/main" id="{6A65D6EA-6B63-975C-823F-6664EA2D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3" y="5743955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æ¥çæºå¾å">
            <a:extLst>
              <a:ext uri="{FF2B5EF4-FFF2-40B4-BE49-F238E27FC236}">
                <a16:creationId xmlns:a16="http://schemas.microsoft.com/office/drawing/2014/main" id="{9C4E5BF2-1D9C-D0A2-8105-E0DCBB65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5" y="5801485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4BA17AFA-A8A5-F5A2-9FA8-204EE2C0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79" y="5728026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743F17-C6A0-F355-DB6D-C8CA81A1654F}"/>
              </a:ext>
            </a:extLst>
          </p:cNvPr>
          <p:cNvSpPr txBox="1"/>
          <p:nvPr/>
        </p:nvSpPr>
        <p:spPr>
          <a:xfrm>
            <a:off x="3023716" y="3880732"/>
            <a:ext cx="6281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1) users’ multiple intents underlying interaction behavior,</a:t>
            </a:r>
            <a:r>
              <a:rPr lang="zh-CN" altLang="en-US" dirty="0"/>
              <a:t>users may have diverse intentions when shopping, such as long-term interest, passing time, or social reason,etc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281EED-37C2-ECF2-9C81-1CF3C02D08CB}"/>
              </a:ext>
            </a:extLst>
          </p:cNvPr>
          <p:cNvSpPr txBox="1"/>
          <p:nvPr/>
        </p:nvSpPr>
        <p:spPr>
          <a:xfrm>
            <a:off x="3023717" y="5273619"/>
            <a:ext cx="6144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2) r</a:t>
            </a:r>
            <a:r>
              <a:rPr lang="zh-CN" altLang="en-US" dirty="0"/>
              <a:t>edundant Knowledge information. In the context of user</a:t>
            </a:r>
          </a:p>
          <a:p>
            <a:r>
              <a:rPr lang="zh-CN" altLang="en-US" dirty="0"/>
              <a:t>intents, some knowledge facts in the KG may be irrelevant noise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72348E-20C4-8D56-137D-883FCD7C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517" y="1320025"/>
            <a:ext cx="7431454" cy="26527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E050815-C7F8-9E8B-0C87-0D211391A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4" t="5036" b="5798"/>
          <a:stretch/>
        </p:blipFill>
        <p:spPr>
          <a:xfrm>
            <a:off x="251290" y="2156731"/>
            <a:ext cx="5208752" cy="33283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EA49D0-3592-82C3-5102-01DD3FD3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501" y="2334224"/>
            <a:ext cx="6266740" cy="29733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0A008B-6F60-903A-415F-E152AB669C01}"/>
              </a:ext>
            </a:extLst>
          </p:cNvPr>
          <p:cNvSpPr txBox="1"/>
          <p:nvPr/>
        </p:nvSpPr>
        <p:spPr>
          <a:xfrm>
            <a:off x="251290" y="5638354"/>
            <a:ext cx="5375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SIGIR’2020  Disentangled Graph Collaborative Filtering</a:t>
            </a:r>
          </a:p>
          <a:p>
            <a:pPr algn="l"/>
            <a:endParaRPr lang="en-US" altLang="zh-CN" i="0" dirty="0">
              <a:solidFill>
                <a:srgbClr val="191B1F"/>
              </a:solidFill>
              <a:effectLst/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E41ED8-AC99-456A-27CB-75CFC10C2FF1}"/>
              </a:ext>
            </a:extLst>
          </p:cNvPr>
          <p:cNvSpPr txBox="1"/>
          <p:nvPr/>
        </p:nvSpPr>
        <p:spPr>
          <a:xfrm>
            <a:off x="5977014" y="5699873"/>
            <a:ext cx="6144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en-US" altLang="zh-CN" i="0" dirty="0">
                <a:solidFill>
                  <a:srgbClr val="222226"/>
                </a:solidFill>
                <a:effectLst/>
                <a:highlight>
                  <a:srgbClr val="FFFFFF"/>
                </a:highlight>
                <a:latin typeface="PingFang SC"/>
              </a:rPr>
              <a:t>WWW’2021   Learning Intents behind Interactions with Knowledge Graph for Recommendation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C52763-548B-D6B0-B9AF-7A02CB979497}"/>
              </a:ext>
            </a:extLst>
          </p:cNvPr>
          <p:cNvSpPr txBox="1"/>
          <p:nvPr/>
        </p:nvSpPr>
        <p:spPr>
          <a:xfrm>
            <a:off x="3353638" y="1118881"/>
            <a:ext cx="6144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</a:t>
            </a:r>
            <a:r>
              <a:rPr lang="zh-CN" altLang="en-US" dirty="0"/>
              <a:t>ser intents may be composed of multiple heterogeneous information, including items, relations, and entities</a:t>
            </a:r>
          </a:p>
        </p:txBody>
      </p:sp>
    </p:spTree>
    <p:extLst>
      <p:ext uri="{BB962C8B-B14F-4D97-AF65-F5344CB8AC3E}">
        <p14:creationId xmlns:p14="http://schemas.microsoft.com/office/powerpoint/2010/main" val="130023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95A96F-9614-16CF-4CEE-D5DC701C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4" y="1552467"/>
            <a:ext cx="10909751" cy="32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529A93D-1739-37D8-2D09-A15E99814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4" y="1552467"/>
            <a:ext cx="10909751" cy="32204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844592-FF2B-3300-A6FF-2717AAEE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361" y="5474345"/>
            <a:ext cx="4366638" cy="5182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AC038B-DA42-F784-8DD6-55748478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477" y="5169519"/>
            <a:ext cx="351312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9E3E4D2-5A9B-6782-A1D6-9B837D97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4" y="1552467"/>
            <a:ext cx="10909751" cy="32204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7EF7E-F8E6-1EEA-8F6B-52718EB0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05" y="4944131"/>
            <a:ext cx="4092295" cy="17527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E27250-D39B-9EED-2577-A109580AA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91" y="5087509"/>
            <a:ext cx="4298052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85DFBDD-F672-9DCB-2154-11816936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4" y="1552467"/>
            <a:ext cx="10909751" cy="32204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449DF7-AA9E-9347-3949-6B241281D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08" y="5185468"/>
            <a:ext cx="4503810" cy="5867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2E169E-640B-DFAB-4B35-08EAA6517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08" y="6072826"/>
            <a:ext cx="4381880" cy="4801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1ED37C-4D55-F493-B295-AFB60AE32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824" y="4909258"/>
            <a:ext cx="3558848" cy="7925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6E9FB1-1FEC-B326-44CB-B8ED5807B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509" y="5838099"/>
            <a:ext cx="441998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6C26CE-424F-67F6-8501-BA72774C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24" y="1552467"/>
            <a:ext cx="10909751" cy="32204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3276DE-BDF4-0DD9-2C6B-354C188C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71" y="5581514"/>
            <a:ext cx="4061812" cy="4724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1206A9-6699-6DEE-EDFD-A39524145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38" y="5229401"/>
            <a:ext cx="3535986" cy="4877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CFCAA3-BEC7-3527-3241-6ADD52827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362" y="5909202"/>
            <a:ext cx="3490262" cy="289585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C3B56F81-34CE-55B0-7768-993F50C91A9A}"/>
              </a:ext>
            </a:extLst>
          </p:cNvPr>
          <p:cNvSpPr txBox="1">
            <a:spLocks/>
          </p:cNvSpPr>
          <p:nvPr/>
        </p:nvSpPr>
        <p:spPr>
          <a:xfrm>
            <a:off x="838200" y="233953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5819</TotalTime>
  <Words>141</Words>
  <Application>Microsoft Office PowerPoint</Application>
  <PresentationFormat>宽屏</PresentationFormat>
  <Paragraphs>34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-apple-system</vt:lpstr>
      <vt:lpstr>PingFang SC</vt:lpstr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PowerPoint 演示文稿</vt:lpstr>
      <vt:lpstr>Approach</vt:lpstr>
      <vt:lpstr>Approach</vt:lpstr>
      <vt:lpstr>Approach</vt:lpstr>
      <vt:lpstr>Approach</vt:lpstr>
      <vt:lpstr>PowerPoint 演示文稿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轲 甘</cp:lastModifiedBy>
  <cp:revision>1530</cp:revision>
  <dcterms:created xsi:type="dcterms:W3CDTF">2021-09-26T06:57:09Z</dcterms:created>
  <dcterms:modified xsi:type="dcterms:W3CDTF">2024-07-21T09:15:18Z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